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57" r:id="rId3"/>
    <p:sldId id="258" r:id="rId4"/>
    <p:sldId id="259" r:id="rId5"/>
    <p:sldId id="260" r:id="rId6"/>
    <p:sldId id="263" r:id="rId7"/>
    <p:sldId id="264" r:id="rId8"/>
    <p:sldId id="265" r:id="rId9"/>
    <p:sldId id="267" r:id="rId10"/>
    <p:sldId id="276" r:id="rId11"/>
    <p:sldId id="269" r:id="rId12"/>
    <p:sldId id="274" r:id="rId13"/>
    <p:sldId id="261" r:id="rId14"/>
    <p:sldId id="262" r:id="rId15"/>
    <p:sldId id="270" r:id="rId16"/>
    <p:sldId id="271" r:id="rId17"/>
    <p:sldId id="272" r:id="rId18"/>
    <p:sldId id="277" r:id="rId19"/>
    <p:sldId id="273" r:id="rId20"/>
    <p:sldId id="275" r:id="rId21"/>
    <p:sldId id="266" r:id="rId22"/>
  </p:sldIdLst>
  <p:sldSz cx="9144000" cy="5143500" type="screen16x9"/>
  <p:notesSz cx="6858000" cy="9144000"/>
  <p:embeddedFontLst>
    <p:embeddedFont>
      <p:font typeface="Average" panose="020B0604020202020204" charset="0"/>
      <p:regular r:id="rId24"/>
    </p:embeddedFont>
    <p:embeddedFont>
      <p:font typeface="Lato" panose="020F0502020204030203" pitchFamily="34" charset="0"/>
      <p:regular r:id="rId25"/>
      <p:bold r:id="rId26"/>
      <p:italic r:id="rId27"/>
      <p:boldItalic r:id="rId28"/>
    </p:embeddedFont>
    <p:embeddedFont>
      <p:font typeface="Merriweather" panose="00000500000000000000" pitchFamily="2"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102" y="2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23a6a74e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23a6a74e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f87997393_0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338150" y="1540125"/>
            <a:ext cx="5017500" cy="1578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200" dirty="0"/>
              <a:t>Maximum Power Point Tracking for Photovoltaic Systems Using Fuzzy Logic and Artificial Neural Networks</a:t>
            </a:r>
            <a:endParaRPr sz="1800" dirty="0"/>
          </a:p>
        </p:txBody>
      </p:sp>
      <p:sp>
        <p:nvSpPr>
          <p:cNvPr id="229" name="Google Shape;229;p17"/>
          <p:cNvSpPr txBox="1">
            <a:spLocks noGrp="1"/>
          </p:cNvSpPr>
          <p:nvPr>
            <p:ph type="subTitle" idx="1"/>
          </p:nvPr>
        </p:nvSpPr>
        <p:spPr>
          <a:xfrm>
            <a:off x="6997697" y="3830104"/>
            <a:ext cx="2715906" cy="1205458"/>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lvl="0" indent="0" algn="l" rtl="0">
              <a:lnSpc>
                <a:spcPct val="100000"/>
              </a:lnSpc>
              <a:spcBef>
                <a:spcPts val="0"/>
              </a:spcBef>
              <a:spcAft>
                <a:spcPts val="0"/>
              </a:spcAft>
              <a:buNone/>
            </a:pPr>
            <a:r>
              <a:rPr lang="en-GB" dirty="0"/>
              <a:t>Major Project 1</a:t>
            </a:r>
            <a:endParaRPr dirty="0"/>
          </a:p>
          <a:p>
            <a:pPr marL="0" lvl="0" indent="0" algn="l" rtl="0">
              <a:lnSpc>
                <a:spcPct val="100000"/>
              </a:lnSpc>
              <a:spcBef>
                <a:spcPts val="1600"/>
              </a:spcBef>
              <a:spcAft>
                <a:spcPts val="0"/>
              </a:spcAft>
              <a:buNone/>
            </a:pPr>
            <a:r>
              <a:rPr lang="en-GB" dirty="0"/>
              <a:t>Team Members </a:t>
            </a:r>
            <a:endParaRPr dirty="0"/>
          </a:p>
          <a:p>
            <a:pPr marL="0" lvl="0" indent="0" algn="l" rtl="0">
              <a:lnSpc>
                <a:spcPct val="100000"/>
              </a:lnSpc>
              <a:spcBef>
                <a:spcPts val="0"/>
              </a:spcBef>
              <a:spcAft>
                <a:spcPts val="0"/>
              </a:spcAft>
              <a:buNone/>
            </a:pPr>
            <a:r>
              <a:rPr lang="en-GB" dirty="0"/>
              <a:t>Raghav Singh (182003)</a:t>
            </a:r>
            <a:endParaRPr dirty="0"/>
          </a:p>
          <a:p>
            <a:pPr marL="0" lvl="0" indent="0" algn="l" rtl="0">
              <a:lnSpc>
                <a:spcPct val="100000"/>
              </a:lnSpc>
              <a:spcBef>
                <a:spcPts val="0"/>
              </a:spcBef>
              <a:spcAft>
                <a:spcPts val="0"/>
              </a:spcAft>
              <a:buNone/>
            </a:pPr>
            <a:r>
              <a:rPr lang="en-GB" dirty="0"/>
              <a:t>Kaustubh Bhatt (182012) </a:t>
            </a:r>
            <a:endParaRPr dirty="0"/>
          </a:p>
          <a:p>
            <a:pPr marL="0" lvl="0" indent="0" algn="l" rtl="0">
              <a:lnSpc>
                <a:spcPct val="100000"/>
              </a:lnSpc>
              <a:spcBef>
                <a:spcPts val="0"/>
              </a:spcBef>
              <a:spcAft>
                <a:spcPts val="0"/>
              </a:spcAft>
              <a:buNone/>
            </a:pPr>
            <a:r>
              <a:rPr lang="en-GB" dirty="0"/>
              <a:t>Anubhav Sharma (182077)</a:t>
            </a:r>
            <a:endParaRPr dirty="0"/>
          </a:p>
        </p:txBody>
      </p:sp>
      <p:sp>
        <p:nvSpPr>
          <p:cNvPr id="2" name="TextBox 1">
            <a:extLst>
              <a:ext uri="{FF2B5EF4-FFF2-40B4-BE49-F238E27FC236}">
                <a16:creationId xmlns:a16="http://schemas.microsoft.com/office/drawing/2014/main" id="{209A8C37-889E-456A-90C2-DB0751277BC7}"/>
              </a:ext>
            </a:extLst>
          </p:cNvPr>
          <p:cNvSpPr txBox="1"/>
          <p:nvPr/>
        </p:nvSpPr>
        <p:spPr>
          <a:xfrm>
            <a:off x="3983978" y="3758101"/>
            <a:ext cx="2914963" cy="307777"/>
          </a:xfrm>
          <a:prstGeom prst="rect">
            <a:avLst/>
          </a:prstGeom>
          <a:noFill/>
        </p:spPr>
        <p:txBody>
          <a:bodyPr wrap="square" rtlCol="0">
            <a:spAutoFit/>
          </a:bodyPr>
          <a:lstStyle/>
          <a:p>
            <a:r>
              <a:rPr lang="en-IN" dirty="0">
                <a:solidFill>
                  <a:schemeClr val="bg1"/>
                </a:solidFill>
              </a:rPr>
              <a:t>Mentor: </a:t>
            </a:r>
            <a:r>
              <a:rPr lang="en-IN" dirty="0" err="1">
                <a:solidFill>
                  <a:schemeClr val="bg1"/>
                </a:solidFill>
              </a:rPr>
              <a:t>Dr.</a:t>
            </a:r>
            <a:r>
              <a:rPr lang="en-IN" dirty="0">
                <a:solidFill>
                  <a:schemeClr val="bg1"/>
                </a:solidFill>
              </a:rPr>
              <a:t> Sushil Chauhan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41F8-86C1-4D22-B93F-2738856FF33E}"/>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BCA9F8F4-FA4C-4DB3-820D-3D11AA05E2C1}"/>
              </a:ext>
            </a:extLst>
          </p:cNvPr>
          <p:cNvSpPr>
            <a:spLocks noGrp="1"/>
          </p:cNvSpPr>
          <p:nvPr>
            <p:ph type="body" idx="1"/>
          </p:nvPr>
        </p:nvSpPr>
        <p:spPr/>
        <p:txBody>
          <a:bodyPr/>
          <a:lstStyle/>
          <a:p>
            <a:endParaRPr lang="en-IN"/>
          </a:p>
        </p:txBody>
      </p:sp>
      <p:pic>
        <p:nvPicPr>
          <p:cNvPr id="4" name="Rec 002">
            <a:hlinkClick r:id="" action="ppaction://media"/>
            <a:extLst>
              <a:ext uri="{FF2B5EF4-FFF2-40B4-BE49-F238E27FC236}">
                <a16:creationId xmlns:a16="http://schemas.microsoft.com/office/drawing/2014/main" id="{8331DBE2-D5C8-4443-9E84-77E1E15DD4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1331" y="393750"/>
            <a:ext cx="7655356" cy="4306138"/>
          </a:xfrm>
          <a:prstGeom prst="rect">
            <a:avLst/>
          </a:prstGeom>
        </p:spPr>
      </p:pic>
    </p:spTree>
    <p:extLst>
      <p:ext uri="{BB962C8B-B14F-4D97-AF65-F5344CB8AC3E}">
        <p14:creationId xmlns:p14="http://schemas.microsoft.com/office/powerpoint/2010/main" val="352907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EFAE-D2F1-4121-BC1E-02CB915B33FD}"/>
              </a:ext>
            </a:extLst>
          </p:cNvPr>
          <p:cNvSpPr>
            <a:spLocks noGrp="1"/>
          </p:cNvSpPr>
          <p:nvPr>
            <p:ph type="title"/>
          </p:nvPr>
        </p:nvSpPr>
        <p:spPr/>
        <p:txBody>
          <a:bodyPr/>
          <a:lstStyle/>
          <a:p>
            <a:r>
              <a:rPr lang="en-IN" dirty="0"/>
              <a:t>Simulink Model</a:t>
            </a:r>
          </a:p>
        </p:txBody>
      </p:sp>
      <p:sp>
        <p:nvSpPr>
          <p:cNvPr id="3" name="Text Placeholder 2">
            <a:extLst>
              <a:ext uri="{FF2B5EF4-FFF2-40B4-BE49-F238E27FC236}">
                <a16:creationId xmlns:a16="http://schemas.microsoft.com/office/drawing/2014/main" id="{E418B44E-2A84-4AE2-B557-91BDC5F694F7}"/>
              </a:ext>
            </a:extLst>
          </p:cNvPr>
          <p:cNvSpPr>
            <a:spLocks noGrp="1"/>
          </p:cNvSpPr>
          <p:nvPr>
            <p:ph type="body" idx="1"/>
          </p:nvPr>
        </p:nvSpPr>
        <p:spPr/>
        <p:txBody>
          <a:bodyPr/>
          <a:lstStyle/>
          <a:p>
            <a:endParaRPr lang="en-IN" dirty="0"/>
          </a:p>
        </p:txBody>
      </p:sp>
      <p:pic>
        <p:nvPicPr>
          <p:cNvPr id="5" name="Picture 4" descr="Diagram&#10;&#10;Description automatically generated">
            <a:extLst>
              <a:ext uri="{FF2B5EF4-FFF2-40B4-BE49-F238E27FC236}">
                <a16:creationId xmlns:a16="http://schemas.microsoft.com/office/drawing/2014/main" id="{FD55646E-42A8-4BCE-898C-A49F6FDB1056}"/>
              </a:ext>
            </a:extLst>
          </p:cNvPr>
          <p:cNvPicPr>
            <a:picLocks noChangeAspect="1"/>
          </p:cNvPicPr>
          <p:nvPr/>
        </p:nvPicPr>
        <p:blipFill>
          <a:blip r:embed="rId2"/>
          <a:stretch>
            <a:fillRect/>
          </a:stretch>
        </p:blipFill>
        <p:spPr>
          <a:xfrm>
            <a:off x="366054" y="1419949"/>
            <a:ext cx="8411892" cy="3329801"/>
          </a:xfrm>
          <a:prstGeom prst="rect">
            <a:avLst/>
          </a:prstGeom>
        </p:spPr>
      </p:pic>
    </p:spTree>
    <p:extLst>
      <p:ext uri="{BB962C8B-B14F-4D97-AF65-F5344CB8AC3E}">
        <p14:creationId xmlns:p14="http://schemas.microsoft.com/office/powerpoint/2010/main" val="2585916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1051-BB12-4D0E-B692-FB9C0E18A85C}"/>
              </a:ext>
            </a:extLst>
          </p:cNvPr>
          <p:cNvSpPr>
            <a:spLocks noGrp="1"/>
          </p:cNvSpPr>
          <p:nvPr>
            <p:ph type="title"/>
          </p:nvPr>
        </p:nvSpPr>
        <p:spPr>
          <a:xfrm>
            <a:off x="1232194" y="393750"/>
            <a:ext cx="7104206" cy="865948"/>
          </a:xfrm>
        </p:spPr>
        <p:txBody>
          <a:bodyPr/>
          <a:lstStyle/>
          <a:p>
            <a:r>
              <a:rPr lang="en-IN" dirty="0"/>
              <a:t>Results </a:t>
            </a:r>
          </a:p>
        </p:txBody>
      </p:sp>
      <p:pic>
        <p:nvPicPr>
          <p:cNvPr id="6" name="Picture 5" descr="Graphical user interface, application&#10;&#10;Description automatically generated">
            <a:extLst>
              <a:ext uri="{FF2B5EF4-FFF2-40B4-BE49-F238E27FC236}">
                <a16:creationId xmlns:a16="http://schemas.microsoft.com/office/drawing/2014/main" id="{B69FAF50-8670-4A3B-99AD-8AF130FAF060}"/>
              </a:ext>
            </a:extLst>
          </p:cNvPr>
          <p:cNvPicPr>
            <a:picLocks noChangeAspect="1"/>
          </p:cNvPicPr>
          <p:nvPr/>
        </p:nvPicPr>
        <p:blipFill>
          <a:blip r:embed="rId2"/>
          <a:stretch>
            <a:fillRect/>
          </a:stretch>
        </p:blipFill>
        <p:spPr>
          <a:xfrm>
            <a:off x="3446585" y="151155"/>
            <a:ext cx="5106759" cy="238581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5FFC29CF-B51E-4E6A-A05B-34FDCEFFFBB3}"/>
              </a:ext>
            </a:extLst>
          </p:cNvPr>
          <p:cNvPicPr>
            <a:picLocks noChangeAspect="1"/>
          </p:cNvPicPr>
          <p:nvPr/>
        </p:nvPicPr>
        <p:blipFill>
          <a:blip r:embed="rId3"/>
          <a:stretch>
            <a:fillRect/>
          </a:stretch>
        </p:blipFill>
        <p:spPr>
          <a:xfrm>
            <a:off x="3446585" y="2674769"/>
            <a:ext cx="5106759" cy="2385814"/>
          </a:xfrm>
          <a:prstGeom prst="rect">
            <a:avLst/>
          </a:prstGeom>
        </p:spPr>
      </p:pic>
    </p:spTree>
    <p:extLst>
      <p:ext uri="{BB962C8B-B14F-4D97-AF65-F5344CB8AC3E}">
        <p14:creationId xmlns:p14="http://schemas.microsoft.com/office/powerpoint/2010/main" val="216415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MPPT using Fuzzy Logic Controller</a:t>
            </a:r>
            <a:endParaRPr/>
          </a:p>
        </p:txBody>
      </p:sp>
      <p:sp>
        <p:nvSpPr>
          <p:cNvPr id="268" name="Google Shape;268;p22"/>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A Fuzzy Logic Controller (FLC) is designed to work as an MPPT controller that tracks the optimal operating point of a PV panel.</a:t>
            </a:r>
            <a:endParaRPr dirty="0"/>
          </a:p>
          <a:p>
            <a:pPr marL="0" lvl="0" indent="0" algn="l" rtl="0">
              <a:spcBef>
                <a:spcPts val="1600"/>
              </a:spcBef>
              <a:spcAft>
                <a:spcPts val="0"/>
              </a:spcAft>
              <a:buNone/>
            </a:pPr>
            <a:r>
              <a:rPr lang="en-GB" dirty="0"/>
              <a:t>Fig. below shows the PV system with the FLC.</a:t>
            </a:r>
            <a:endParaRPr dirty="0"/>
          </a:p>
          <a:p>
            <a:pPr marL="0" lvl="0" indent="0" algn="l" rtl="0">
              <a:spcBef>
                <a:spcPts val="1600"/>
              </a:spcBef>
              <a:spcAft>
                <a:spcPts val="1600"/>
              </a:spcAft>
              <a:buNone/>
            </a:pPr>
            <a:endParaRPr dirty="0"/>
          </a:p>
        </p:txBody>
      </p:sp>
      <p:pic>
        <p:nvPicPr>
          <p:cNvPr id="269" name="Google Shape;269;p22"/>
          <p:cNvPicPr preferRelativeResize="0"/>
          <p:nvPr/>
        </p:nvPicPr>
        <p:blipFill>
          <a:blip r:embed="rId3">
            <a:alphaModFix/>
          </a:blip>
          <a:stretch>
            <a:fillRect/>
          </a:stretch>
        </p:blipFill>
        <p:spPr>
          <a:xfrm>
            <a:off x="5095151" y="3170469"/>
            <a:ext cx="3833148" cy="176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title"/>
          </p:nvPr>
        </p:nvSpPr>
        <p:spPr>
          <a:xfrm>
            <a:off x="1037275" y="156475"/>
            <a:ext cx="59280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The FLC contains a Fuzzy Inference System (FIS)</a:t>
            </a:r>
            <a:endParaRPr sz="1400"/>
          </a:p>
        </p:txBody>
      </p:sp>
      <p:sp>
        <p:nvSpPr>
          <p:cNvPr id="275" name="Google Shape;275;p23"/>
          <p:cNvSpPr txBox="1">
            <a:spLocks noGrp="1"/>
          </p:cNvSpPr>
          <p:nvPr>
            <p:ph type="body" idx="1"/>
          </p:nvPr>
        </p:nvSpPr>
        <p:spPr>
          <a:xfrm>
            <a:off x="945425" y="2571750"/>
            <a:ext cx="3769500" cy="64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The FIS inputs, error (E) and change in error (CE), are obtained using the following equations:</a:t>
            </a:r>
            <a:endParaRPr/>
          </a:p>
        </p:txBody>
      </p:sp>
      <p:pic>
        <p:nvPicPr>
          <p:cNvPr id="276" name="Google Shape;276;p23"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7" name="Google Shape;277;p23" descr="offset_comp_442889_edtied2.jpg"/>
          <p:cNvPicPr preferRelativeResize="0"/>
          <p:nvPr/>
        </p:nvPicPr>
        <p:blipFill rotWithShape="1">
          <a:blip r:embed="rId4">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8" name="Google Shape;278;p2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a:effectLst>
            <a:outerShdw blurRad="57150" dist="19050" dir="5400000" algn="bl" rotWithShape="0">
              <a:srgbClr val="000000"/>
            </a:outerShdw>
          </a:effectLst>
        </p:spPr>
      </p:sp>
      <p:pic>
        <p:nvPicPr>
          <p:cNvPr id="279" name="Google Shape;279;p23"/>
          <p:cNvPicPr preferRelativeResize="0"/>
          <p:nvPr/>
        </p:nvPicPr>
        <p:blipFill>
          <a:blip r:embed="rId5">
            <a:alphaModFix/>
          </a:blip>
          <a:stretch>
            <a:fillRect/>
          </a:stretch>
        </p:blipFill>
        <p:spPr>
          <a:xfrm>
            <a:off x="1679638" y="754100"/>
            <a:ext cx="5784726" cy="1649250"/>
          </a:xfrm>
          <a:prstGeom prst="rect">
            <a:avLst/>
          </a:prstGeom>
          <a:noFill/>
          <a:ln>
            <a:noFill/>
          </a:ln>
        </p:spPr>
      </p:pic>
      <p:pic>
        <p:nvPicPr>
          <p:cNvPr id="280" name="Google Shape;280;p23"/>
          <p:cNvPicPr preferRelativeResize="0"/>
          <p:nvPr/>
        </p:nvPicPr>
        <p:blipFill>
          <a:blip r:embed="rId6">
            <a:alphaModFix/>
          </a:blip>
          <a:stretch>
            <a:fillRect/>
          </a:stretch>
        </p:blipFill>
        <p:spPr>
          <a:xfrm>
            <a:off x="1109849" y="3216750"/>
            <a:ext cx="4118050" cy="171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E15D-1638-4BB5-A3F1-1A3D70117233}"/>
              </a:ext>
            </a:extLst>
          </p:cNvPr>
          <p:cNvSpPr>
            <a:spLocks noGrp="1"/>
          </p:cNvSpPr>
          <p:nvPr>
            <p:ph type="title"/>
          </p:nvPr>
        </p:nvSpPr>
        <p:spPr/>
        <p:txBody>
          <a:bodyPr/>
          <a:lstStyle/>
          <a:p>
            <a:r>
              <a:rPr lang="en-IN" dirty="0"/>
              <a:t>Fuzzification</a:t>
            </a:r>
          </a:p>
        </p:txBody>
      </p:sp>
      <p:sp>
        <p:nvSpPr>
          <p:cNvPr id="3" name="Text Placeholder 2">
            <a:extLst>
              <a:ext uri="{FF2B5EF4-FFF2-40B4-BE49-F238E27FC236}">
                <a16:creationId xmlns:a16="http://schemas.microsoft.com/office/drawing/2014/main" id="{7CD33928-5AB9-4119-A24B-D00173D49C76}"/>
              </a:ext>
            </a:extLst>
          </p:cNvPr>
          <p:cNvSpPr>
            <a:spLocks noGrp="1"/>
          </p:cNvSpPr>
          <p:nvPr>
            <p:ph type="body" idx="1"/>
          </p:nvPr>
        </p:nvSpPr>
        <p:spPr>
          <a:xfrm>
            <a:off x="-78107" y="1456602"/>
            <a:ext cx="3613787" cy="1493100"/>
          </a:xfrm>
        </p:spPr>
        <p:txBody>
          <a:bodyPr/>
          <a:lstStyle/>
          <a:p>
            <a:r>
              <a:rPr lang="en-IN" sz="1400" dirty="0"/>
              <a:t>The input and output variables are expressed in terms of linguistic labels using triangular membership functions. Five different fuzzy subsets were created as following: NB: Negative Big, NS: Negative Small, ZO: Zero, PS: Positive Small, PB: Positive Big. Fig. shows the membership functions of the fuzzy subsets for the system inputs and output. </a:t>
            </a:r>
          </a:p>
        </p:txBody>
      </p:sp>
      <p:pic>
        <p:nvPicPr>
          <p:cNvPr id="7" name="Picture 6">
            <a:extLst>
              <a:ext uri="{FF2B5EF4-FFF2-40B4-BE49-F238E27FC236}">
                <a16:creationId xmlns:a16="http://schemas.microsoft.com/office/drawing/2014/main" id="{24B7B763-7B72-49E6-9CBC-137AEF1BADAE}"/>
              </a:ext>
            </a:extLst>
          </p:cNvPr>
          <p:cNvPicPr>
            <a:picLocks noChangeAspect="1"/>
          </p:cNvPicPr>
          <p:nvPr/>
        </p:nvPicPr>
        <p:blipFill rotWithShape="1">
          <a:blip r:embed="rId2"/>
          <a:srcRect l="1403" r="3378"/>
          <a:stretch/>
        </p:blipFill>
        <p:spPr>
          <a:xfrm>
            <a:off x="4264548" y="597394"/>
            <a:ext cx="4534896" cy="1414206"/>
          </a:xfrm>
          <a:prstGeom prst="rect">
            <a:avLst/>
          </a:prstGeom>
        </p:spPr>
      </p:pic>
      <p:pic>
        <p:nvPicPr>
          <p:cNvPr id="9" name="Picture 8">
            <a:extLst>
              <a:ext uri="{FF2B5EF4-FFF2-40B4-BE49-F238E27FC236}">
                <a16:creationId xmlns:a16="http://schemas.microsoft.com/office/drawing/2014/main" id="{E6A4B97A-6863-4D97-8387-9B29D0E95274}"/>
              </a:ext>
            </a:extLst>
          </p:cNvPr>
          <p:cNvPicPr>
            <a:picLocks noChangeAspect="1"/>
          </p:cNvPicPr>
          <p:nvPr/>
        </p:nvPicPr>
        <p:blipFill rotWithShape="1">
          <a:blip r:embed="rId3"/>
          <a:srcRect r="2936"/>
          <a:stretch/>
        </p:blipFill>
        <p:spPr>
          <a:xfrm>
            <a:off x="4264548" y="2090494"/>
            <a:ext cx="4506859" cy="1242428"/>
          </a:xfrm>
          <a:prstGeom prst="rect">
            <a:avLst/>
          </a:prstGeom>
        </p:spPr>
      </p:pic>
      <p:pic>
        <p:nvPicPr>
          <p:cNvPr id="11" name="Picture 10">
            <a:extLst>
              <a:ext uri="{FF2B5EF4-FFF2-40B4-BE49-F238E27FC236}">
                <a16:creationId xmlns:a16="http://schemas.microsoft.com/office/drawing/2014/main" id="{1AD47313-04AA-4340-8F34-529668BB33E1}"/>
              </a:ext>
            </a:extLst>
          </p:cNvPr>
          <p:cNvPicPr>
            <a:picLocks noChangeAspect="1"/>
          </p:cNvPicPr>
          <p:nvPr/>
        </p:nvPicPr>
        <p:blipFill>
          <a:blip r:embed="rId4"/>
          <a:stretch>
            <a:fillRect/>
          </a:stretch>
        </p:blipFill>
        <p:spPr>
          <a:xfrm>
            <a:off x="4264547" y="3471216"/>
            <a:ext cx="4506859" cy="1278533"/>
          </a:xfrm>
          <a:prstGeom prst="rect">
            <a:avLst/>
          </a:prstGeom>
        </p:spPr>
      </p:pic>
    </p:spTree>
    <p:extLst>
      <p:ext uri="{BB962C8B-B14F-4D97-AF65-F5344CB8AC3E}">
        <p14:creationId xmlns:p14="http://schemas.microsoft.com/office/powerpoint/2010/main" val="1541223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6F99-5FF3-45D8-BE59-F2951C572DB3}"/>
              </a:ext>
            </a:extLst>
          </p:cNvPr>
          <p:cNvSpPr>
            <a:spLocks noGrp="1"/>
          </p:cNvSpPr>
          <p:nvPr>
            <p:ph type="title"/>
          </p:nvPr>
        </p:nvSpPr>
        <p:spPr>
          <a:xfrm>
            <a:off x="1194744" y="515670"/>
            <a:ext cx="3798900" cy="1493100"/>
          </a:xfrm>
        </p:spPr>
        <p:txBody>
          <a:bodyPr/>
          <a:lstStyle/>
          <a:p>
            <a:r>
              <a:rPr lang="en-IN" dirty="0"/>
              <a:t>Inference Method</a:t>
            </a:r>
          </a:p>
        </p:txBody>
      </p:sp>
      <p:sp>
        <p:nvSpPr>
          <p:cNvPr id="3" name="Text Placeholder 2">
            <a:extLst>
              <a:ext uri="{FF2B5EF4-FFF2-40B4-BE49-F238E27FC236}">
                <a16:creationId xmlns:a16="http://schemas.microsoft.com/office/drawing/2014/main" id="{479440E8-0829-49D9-9655-184BDDCACB0C}"/>
              </a:ext>
            </a:extLst>
          </p:cNvPr>
          <p:cNvSpPr>
            <a:spLocks noGrp="1"/>
          </p:cNvSpPr>
          <p:nvPr>
            <p:ph type="body" idx="1"/>
          </p:nvPr>
        </p:nvSpPr>
        <p:spPr>
          <a:xfrm>
            <a:off x="-183939" y="1602323"/>
            <a:ext cx="5340096" cy="2415900"/>
          </a:xfrm>
        </p:spPr>
        <p:txBody>
          <a:bodyPr/>
          <a:lstStyle/>
          <a:p>
            <a:r>
              <a:rPr lang="en-IN" sz="1600" dirty="0"/>
              <a:t>The Mamdani fuzzy inference method with Max-Min operation fuzzy combination law is used. Several composition methods were introduced in the literature, but the commonly used one is the Max-Min. Min operator is used to determine the output of each rule, while Max operator is used to determine the combined fuzzy output. Table shows the rule base of the fuzzy logic controller. </a:t>
            </a:r>
          </a:p>
        </p:txBody>
      </p:sp>
      <p:pic>
        <p:nvPicPr>
          <p:cNvPr id="5" name="Picture 4" descr="Table&#10;&#10;Description automatically generated">
            <a:extLst>
              <a:ext uri="{FF2B5EF4-FFF2-40B4-BE49-F238E27FC236}">
                <a16:creationId xmlns:a16="http://schemas.microsoft.com/office/drawing/2014/main" id="{40B517B4-4DEA-4EA9-822E-AA0A8D2852F9}"/>
              </a:ext>
            </a:extLst>
          </p:cNvPr>
          <p:cNvPicPr>
            <a:picLocks noChangeAspect="1"/>
          </p:cNvPicPr>
          <p:nvPr/>
        </p:nvPicPr>
        <p:blipFill rotWithShape="1">
          <a:blip r:embed="rId2"/>
          <a:srcRect t="9898" b="3000"/>
          <a:stretch/>
        </p:blipFill>
        <p:spPr>
          <a:xfrm>
            <a:off x="4993644" y="1438672"/>
            <a:ext cx="4084585" cy="2877296"/>
          </a:xfrm>
          <a:prstGeom prst="rect">
            <a:avLst/>
          </a:prstGeom>
        </p:spPr>
      </p:pic>
    </p:spTree>
    <p:extLst>
      <p:ext uri="{BB962C8B-B14F-4D97-AF65-F5344CB8AC3E}">
        <p14:creationId xmlns:p14="http://schemas.microsoft.com/office/powerpoint/2010/main" val="980560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7ED7-8966-4C79-AE31-E86C03051CE5}"/>
              </a:ext>
            </a:extLst>
          </p:cNvPr>
          <p:cNvSpPr>
            <a:spLocks noGrp="1"/>
          </p:cNvSpPr>
          <p:nvPr>
            <p:ph type="title"/>
          </p:nvPr>
        </p:nvSpPr>
        <p:spPr>
          <a:xfrm>
            <a:off x="1297500" y="393750"/>
            <a:ext cx="4310820" cy="1493100"/>
          </a:xfrm>
        </p:spPr>
        <p:txBody>
          <a:bodyPr/>
          <a:lstStyle/>
          <a:p>
            <a:r>
              <a:rPr lang="en-IN" dirty="0"/>
              <a:t>Defuzzification</a:t>
            </a:r>
          </a:p>
        </p:txBody>
      </p:sp>
      <p:sp>
        <p:nvSpPr>
          <p:cNvPr id="3" name="Text Placeholder 2">
            <a:extLst>
              <a:ext uri="{FF2B5EF4-FFF2-40B4-BE49-F238E27FC236}">
                <a16:creationId xmlns:a16="http://schemas.microsoft.com/office/drawing/2014/main" id="{1B0EDAA9-71FA-4ADB-A826-430F5F2A431E}"/>
              </a:ext>
            </a:extLst>
          </p:cNvPr>
          <p:cNvSpPr>
            <a:spLocks noGrp="1"/>
          </p:cNvSpPr>
          <p:nvPr>
            <p:ph type="body" idx="1"/>
          </p:nvPr>
        </p:nvSpPr>
        <p:spPr>
          <a:xfrm>
            <a:off x="1173006" y="1032133"/>
            <a:ext cx="5993316" cy="1709434"/>
          </a:xfrm>
        </p:spPr>
        <p:txBody>
          <a:bodyPr/>
          <a:lstStyle/>
          <a:p>
            <a:r>
              <a:rPr lang="en-IN" dirty="0"/>
              <a:t>The system output is a fuzzy set; however, it is usually required to get a nonfuzzy value of control that can be used in the plant. Several methods were described in the literature such as the centroid, the mean of maximum (MOM), first of maxima (FOM), and last of maxima (LOM). The centroid method is widely used in the design of FLCs . It is a more complete representation since the size and shape of the membership function affect the </a:t>
            </a:r>
            <a:r>
              <a:rPr lang="en-IN" dirty="0" err="1"/>
              <a:t>defuzzified</a:t>
            </a:r>
            <a:r>
              <a:rPr lang="en-IN" dirty="0"/>
              <a:t> value. The centroid method of defuzzification is expressed as</a:t>
            </a:r>
          </a:p>
        </p:txBody>
      </p:sp>
      <p:pic>
        <p:nvPicPr>
          <p:cNvPr id="5" name="Picture 4" descr="A picture containing text, person&#10;&#10;Description automatically generated">
            <a:extLst>
              <a:ext uri="{FF2B5EF4-FFF2-40B4-BE49-F238E27FC236}">
                <a16:creationId xmlns:a16="http://schemas.microsoft.com/office/drawing/2014/main" id="{97645718-5FE0-47BF-A7B6-B4B147AA1473}"/>
              </a:ext>
            </a:extLst>
          </p:cNvPr>
          <p:cNvPicPr>
            <a:picLocks noChangeAspect="1"/>
          </p:cNvPicPr>
          <p:nvPr/>
        </p:nvPicPr>
        <p:blipFill>
          <a:blip r:embed="rId2"/>
          <a:stretch>
            <a:fillRect/>
          </a:stretch>
        </p:blipFill>
        <p:spPr>
          <a:xfrm>
            <a:off x="1297500" y="3542358"/>
            <a:ext cx="1913838" cy="852147"/>
          </a:xfrm>
          <a:prstGeom prst="rect">
            <a:avLst/>
          </a:prstGeom>
        </p:spPr>
      </p:pic>
      <p:pic>
        <p:nvPicPr>
          <p:cNvPr id="7" name="Picture 6" descr="Text&#10;&#10;Description automatically generated">
            <a:extLst>
              <a:ext uri="{FF2B5EF4-FFF2-40B4-BE49-F238E27FC236}">
                <a16:creationId xmlns:a16="http://schemas.microsoft.com/office/drawing/2014/main" id="{A3F0225A-4140-416E-8302-30D7EA469A55}"/>
              </a:ext>
            </a:extLst>
          </p:cNvPr>
          <p:cNvPicPr>
            <a:picLocks noChangeAspect="1"/>
          </p:cNvPicPr>
          <p:nvPr/>
        </p:nvPicPr>
        <p:blipFill>
          <a:blip r:embed="rId3"/>
          <a:stretch>
            <a:fillRect/>
          </a:stretch>
        </p:blipFill>
        <p:spPr>
          <a:xfrm>
            <a:off x="4003192" y="3458732"/>
            <a:ext cx="4083376" cy="935773"/>
          </a:xfrm>
          <a:prstGeom prst="rect">
            <a:avLst/>
          </a:prstGeom>
        </p:spPr>
      </p:pic>
    </p:spTree>
    <p:extLst>
      <p:ext uri="{BB962C8B-B14F-4D97-AF65-F5344CB8AC3E}">
        <p14:creationId xmlns:p14="http://schemas.microsoft.com/office/powerpoint/2010/main" val="2236676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8502-B49B-4781-B082-FD92EC78768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169843D-13DF-44DF-AF32-C46E468E6443}"/>
              </a:ext>
            </a:extLst>
          </p:cNvPr>
          <p:cNvSpPr>
            <a:spLocks noGrp="1"/>
          </p:cNvSpPr>
          <p:nvPr>
            <p:ph type="body" idx="1"/>
          </p:nvPr>
        </p:nvSpPr>
        <p:spPr/>
        <p:txBody>
          <a:bodyPr/>
          <a:lstStyle/>
          <a:p>
            <a:endParaRPr lang="en-IN"/>
          </a:p>
        </p:txBody>
      </p:sp>
      <p:pic>
        <p:nvPicPr>
          <p:cNvPr id="4" name="Rec 004">
            <a:hlinkClick r:id="" action="ppaction://media"/>
            <a:extLst>
              <a:ext uri="{FF2B5EF4-FFF2-40B4-BE49-F238E27FC236}">
                <a16:creationId xmlns:a16="http://schemas.microsoft.com/office/drawing/2014/main" id="{E0344DC6-FE83-4810-B0D6-9E97A49401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7320" y="194535"/>
            <a:ext cx="8098160" cy="4555215"/>
          </a:xfrm>
          <a:prstGeom prst="rect">
            <a:avLst/>
          </a:prstGeom>
        </p:spPr>
      </p:pic>
    </p:spTree>
    <p:extLst>
      <p:ext uri="{BB962C8B-B14F-4D97-AF65-F5344CB8AC3E}">
        <p14:creationId xmlns:p14="http://schemas.microsoft.com/office/powerpoint/2010/main" val="15146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5B8E-369E-45B7-90EF-494354E75915}"/>
              </a:ext>
            </a:extLst>
          </p:cNvPr>
          <p:cNvSpPr>
            <a:spLocks noGrp="1"/>
          </p:cNvSpPr>
          <p:nvPr>
            <p:ph type="title"/>
          </p:nvPr>
        </p:nvSpPr>
        <p:spPr/>
        <p:txBody>
          <a:bodyPr/>
          <a:lstStyle/>
          <a:p>
            <a:r>
              <a:rPr lang="en-IN" dirty="0"/>
              <a:t>Simulink Model</a:t>
            </a:r>
          </a:p>
        </p:txBody>
      </p:sp>
      <p:sp>
        <p:nvSpPr>
          <p:cNvPr id="3" name="Text Placeholder 2">
            <a:extLst>
              <a:ext uri="{FF2B5EF4-FFF2-40B4-BE49-F238E27FC236}">
                <a16:creationId xmlns:a16="http://schemas.microsoft.com/office/drawing/2014/main" id="{65F3626C-56EA-43A5-9D49-68481FC78FE6}"/>
              </a:ext>
            </a:extLst>
          </p:cNvPr>
          <p:cNvSpPr>
            <a:spLocks noGrp="1"/>
          </p:cNvSpPr>
          <p:nvPr>
            <p:ph type="body" idx="1"/>
          </p:nvPr>
        </p:nvSpPr>
        <p:spPr/>
        <p:txBody>
          <a:bodyPr/>
          <a:lstStyle/>
          <a:p>
            <a:endParaRPr lang="en-IN" dirty="0"/>
          </a:p>
        </p:txBody>
      </p:sp>
      <p:pic>
        <p:nvPicPr>
          <p:cNvPr id="5" name="Picture 4" descr="Diagram, schematic&#10;&#10;Description automatically generated">
            <a:extLst>
              <a:ext uri="{FF2B5EF4-FFF2-40B4-BE49-F238E27FC236}">
                <a16:creationId xmlns:a16="http://schemas.microsoft.com/office/drawing/2014/main" id="{E2E09C19-699B-4858-9504-CC40C131C132}"/>
              </a:ext>
            </a:extLst>
          </p:cNvPr>
          <p:cNvPicPr>
            <a:picLocks noChangeAspect="1"/>
          </p:cNvPicPr>
          <p:nvPr/>
        </p:nvPicPr>
        <p:blipFill>
          <a:blip r:embed="rId2"/>
          <a:stretch>
            <a:fillRect/>
          </a:stretch>
        </p:blipFill>
        <p:spPr>
          <a:xfrm>
            <a:off x="499872" y="1517280"/>
            <a:ext cx="8144256" cy="3232470"/>
          </a:xfrm>
          <a:prstGeom prst="rect">
            <a:avLst/>
          </a:prstGeom>
        </p:spPr>
      </p:pic>
    </p:spTree>
    <p:extLst>
      <p:ext uri="{BB962C8B-B14F-4D97-AF65-F5344CB8AC3E}">
        <p14:creationId xmlns:p14="http://schemas.microsoft.com/office/powerpoint/2010/main" val="263604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a:t>
            </a:r>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0" y="2457513"/>
            <a:ext cx="3428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PV System</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0" y="3115568"/>
            <a:ext cx="3578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MPPT using Fuzzy Logic Controller</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0" y="2831561"/>
            <a:ext cx="3642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CACACA"/>
                </a:solidFill>
                <a:latin typeface="Montserrat"/>
                <a:ea typeface="Montserrat"/>
                <a:cs typeface="Montserrat"/>
                <a:sym typeface="Montserrat"/>
              </a:rPr>
              <a:t>MPPT using Artificial Neural Networks</a:t>
            </a:r>
            <a:endParaRPr sz="1800" dirty="0">
              <a:solidFill>
                <a:srgbClr val="CACACA"/>
              </a:solidFill>
              <a:latin typeface="Average"/>
              <a:ea typeface="Average"/>
              <a:cs typeface="Average"/>
              <a:sym typeface="Average"/>
            </a:endParaRPr>
          </a:p>
        </p:txBody>
      </p:sp>
      <p:sp>
        <p:nvSpPr>
          <p:cNvPr id="239" name="Google Shape;239;p18"/>
          <p:cNvSpPr txBox="1"/>
          <p:nvPr/>
        </p:nvSpPr>
        <p:spPr>
          <a:xfrm>
            <a:off x="1297500" y="3399575"/>
            <a:ext cx="3578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CFC6-D546-4641-95E3-501655483BD5}"/>
              </a:ext>
            </a:extLst>
          </p:cNvPr>
          <p:cNvSpPr>
            <a:spLocks noGrp="1"/>
          </p:cNvSpPr>
          <p:nvPr>
            <p:ph type="title"/>
          </p:nvPr>
        </p:nvSpPr>
        <p:spPr/>
        <p:txBody>
          <a:bodyPr/>
          <a:lstStyle/>
          <a:p>
            <a:r>
              <a:rPr lang="en-IN" dirty="0"/>
              <a:t>Results</a:t>
            </a:r>
          </a:p>
        </p:txBody>
      </p:sp>
      <p:pic>
        <p:nvPicPr>
          <p:cNvPr id="6" name="Picture 5" descr="Chart, line chart&#10;&#10;Description automatically generated">
            <a:extLst>
              <a:ext uri="{FF2B5EF4-FFF2-40B4-BE49-F238E27FC236}">
                <a16:creationId xmlns:a16="http://schemas.microsoft.com/office/drawing/2014/main" id="{692500EA-BB9A-40BC-8FAA-5C6A6904C70D}"/>
              </a:ext>
            </a:extLst>
          </p:cNvPr>
          <p:cNvPicPr>
            <a:picLocks noChangeAspect="1"/>
          </p:cNvPicPr>
          <p:nvPr/>
        </p:nvPicPr>
        <p:blipFill>
          <a:blip r:embed="rId2"/>
          <a:stretch>
            <a:fillRect/>
          </a:stretch>
        </p:blipFill>
        <p:spPr>
          <a:xfrm>
            <a:off x="3643482" y="180167"/>
            <a:ext cx="5125203" cy="2391583"/>
          </a:xfrm>
          <a:prstGeom prst="rect">
            <a:avLst/>
          </a:prstGeom>
        </p:spPr>
      </p:pic>
      <p:pic>
        <p:nvPicPr>
          <p:cNvPr id="8" name="Picture 7" descr="Chart, line chart&#10;&#10;Description automatically generated">
            <a:extLst>
              <a:ext uri="{FF2B5EF4-FFF2-40B4-BE49-F238E27FC236}">
                <a16:creationId xmlns:a16="http://schemas.microsoft.com/office/drawing/2014/main" id="{8C1CD9EC-6F57-4341-848A-624EEB492782}"/>
              </a:ext>
            </a:extLst>
          </p:cNvPr>
          <p:cNvPicPr>
            <a:picLocks noChangeAspect="1"/>
          </p:cNvPicPr>
          <p:nvPr/>
        </p:nvPicPr>
        <p:blipFill>
          <a:blip r:embed="rId3"/>
          <a:stretch>
            <a:fillRect/>
          </a:stretch>
        </p:blipFill>
        <p:spPr>
          <a:xfrm>
            <a:off x="3654910" y="2683679"/>
            <a:ext cx="5113775" cy="2391583"/>
          </a:xfrm>
          <a:prstGeom prst="rect">
            <a:avLst/>
          </a:prstGeom>
        </p:spPr>
      </p:pic>
    </p:spTree>
    <p:extLst>
      <p:ext uri="{BB962C8B-B14F-4D97-AF65-F5344CB8AC3E}">
        <p14:creationId xmlns:p14="http://schemas.microsoft.com/office/powerpoint/2010/main" val="385321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7"/>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grpSp>
        <p:nvGrpSpPr>
          <p:cNvPr id="317" name="Google Shape;317;p27"/>
          <p:cNvGrpSpPr/>
          <p:nvPr/>
        </p:nvGrpSpPr>
        <p:grpSpPr>
          <a:xfrm>
            <a:off x="4066820" y="1553491"/>
            <a:ext cx="3159984" cy="2439109"/>
            <a:chOff x="3553042" y="1657806"/>
            <a:chExt cx="3461100" cy="2671532"/>
          </a:xfrm>
        </p:grpSpPr>
        <p:sp>
          <p:nvSpPr>
            <p:cNvPr id="318" name="Google Shape;318;p27"/>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6" name="Google Shape;326;p27"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27" name="Google Shape;327;p27"/>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27"/>
          <p:cNvGrpSpPr/>
          <p:nvPr/>
        </p:nvGrpSpPr>
        <p:grpSpPr>
          <a:xfrm>
            <a:off x="6762480" y="2546254"/>
            <a:ext cx="1024386" cy="1522884"/>
            <a:chOff x="6505573" y="2745170"/>
            <a:chExt cx="1122000" cy="1668000"/>
          </a:xfrm>
        </p:grpSpPr>
        <p:sp>
          <p:nvSpPr>
            <p:cNvPr id="329" name="Google Shape;329;p27"/>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3" name="Google Shape;333;p27"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34" name="Google Shape;334;p27"/>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6405845" y="3121897"/>
            <a:ext cx="520684" cy="1036470"/>
            <a:chOff x="9543736" y="4486132"/>
            <a:chExt cx="570300" cy="1135235"/>
          </a:xfrm>
        </p:grpSpPr>
        <p:sp>
          <p:nvSpPr>
            <p:cNvPr id="336" name="Google Shape;336;p27"/>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0" name="Google Shape;340;p27"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41" name="Google Shape;341;p27"/>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7"/>
          <p:cNvGrpSpPr/>
          <p:nvPr/>
        </p:nvGrpSpPr>
        <p:grpSpPr>
          <a:xfrm>
            <a:off x="7564804" y="3443361"/>
            <a:ext cx="455496" cy="692277"/>
            <a:chOff x="7384375" y="3728000"/>
            <a:chExt cx="498900" cy="758244"/>
          </a:xfrm>
        </p:grpSpPr>
        <p:sp>
          <p:nvSpPr>
            <p:cNvPr id="343" name="Google Shape;343;p27"/>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27"/>
          <p:cNvGrpSpPr/>
          <p:nvPr/>
        </p:nvGrpSpPr>
        <p:grpSpPr>
          <a:xfrm>
            <a:off x="7564836" y="3561758"/>
            <a:ext cx="478081" cy="462776"/>
            <a:chOff x="7384385" y="3857442"/>
            <a:chExt cx="523637" cy="506874"/>
          </a:xfrm>
        </p:grpSpPr>
        <p:sp>
          <p:nvSpPr>
            <p:cNvPr id="348" name="Google Shape;348;p27"/>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7384385" y="3857442"/>
              <a:ext cx="523637" cy="498900"/>
              <a:chOff x="7384385" y="3857442"/>
              <a:chExt cx="523637" cy="498900"/>
            </a:xfrm>
          </p:grpSpPr>
          <p:sp>
            <p:nvSpPr>
              <p:cNvPr id="350" name="Google Shape;350;p27"/>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52" name="Google Shape;352;p27"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53" name="Google Shape;353;p27"/>
          <p:cNvGrpSpPr/>
          <p:nvPr/>
        </p:nvGrpSpPr>
        <p:grpSpPr>
          <a:xfrm>
            <a:off x="8110843" y="3443361"/>
            <a:ext cx="435785" cy="692277"/>
            <a:chOff x="7982421" y="3727763"/>
            <a:chExt cx="477311" cy="758244"/>
          </a:xfrm>
        </p:grpSpPr>
        <p:sp>
          <p:nvSpPr>
            <p:cNvPr id="354" name="Google Shape;354;p27"/>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 name="Google Shape;362;p27"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246" name="Google Shape;246;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Photovoltaic (PV) panels, that are used to extract electric energy from the sun, have maximum operating point which varies with the environmental conditions, such as solar radiation and temperature. The maximum operating point of a PV panel is the point where the maximum possible power is being extracted from the sun. To be able to efficiently use solar energy as a power source, it is essential to make the PV panel work at its Maximum Power Point (MPP).</a:t>
            </a:r>
            <a:endParaRPr/>
          </a:p>
          <a:p>
            <a:pPr marL="0" lvl="0" indent="0" algn="l" rtl="0">
              <a:spcBef>
                <a:spcPts val="1600"/>
              </a:spcBef>
              <a:spcAft>
                <a:spcPts val="0"/>
              </a:spcAft>
              <a:buNone/>
            </a:pPr>
            <a:r>
              <a:rPr lang="en-GB"/>
              <a:t>To achieve that, a power controller is needed to implement one of the Maximum Power Point Tracking (MPPT) algorithms. PV panels have nonlinear Current-Voltage (I-V) characteristics, and they are affected by the surrounding environmental changes such as solar radiation and temperature.</a:t>
            </a: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a:solidFill>
                  <a:srgbClr val="CACACA"/>
                </a:solidFill>
              </a:rPr>
              <a:t>PV System</a:t>
            </a:r>
            <a:endParaRPr sz="3900"/>
          </a:p>
        </p:txBody>
      </p:sp>
      <p:sp>
        <p:nvSpPr>
          <p:cNvPr id="252" name="Google Shape;252;p20"/>
          <p:cNvSpPr txBox="1">
            <a:spLocks noGrp="1"/>
          </p:cNvSpPr>
          <p:nvPr>
            <p:ph type="body" idx="1"/>
          </p:nvPr>
        </p:nvSpPr>
        <p:spPr>
          <a:xfrm>
            <a:off x="1297500" y="1200225"/>
            <a:ext cx="2093100" cy="31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The model considered is</a:t>
            </a:r>
            <a:endParaRPr>
              <a:solidFill>
                <a:srgbClr val="FFFFFF"/>
              </a:solidFill>
            </a:endParaRPr>
          </a:p>
        </p:txBody>
      </p:sp>
      <p:pic>
        <p:nvPicPr>
          <p:cNvPr id="253" name="Google Shape;253;p20"/>
          <p:cNvPicPr preferRelativeResize="0"/>
          <p:nvPr/>
        </p:nvPicPr>
        <p:blipFill>
          <a:blip r:embed="rId3">
            <a:alphaModFix/>
          </a:blip>
          <a:stretch>
            <a:fillRect/>
          </a:stretch>
        </p:blipFill>
        <p:spPr>
          <a:xfrm>
            <a:off x="1297500" y="1686838"/>
            <a:ext cx="4358999" cy="1769824"/>
          </a:xfrm>
          <a:prstGeom prst="rect">
            <a:avLst/>
          </a:prstGeom>
          <a:noFill/>
          <a:ln>
            <a:noFill/>
          </a:ln>
        </p:spPr>
      </p:pic>
      <p:sp>
        <p:nvSpPr>
          <p:cNvPr id="254" name="Google Shape;254;p20"/>
          <p:cNvSpPr txBox="1"/>
          <p:nvPr/>
        </p:nvSpPr>
        <p:spPr>
          <a:xfrm>
            <a:off x="1297500" y="3628275"/>
            <a:ext cx="67278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a:solidFill>
                  <a:schemeClr val="lt1"/>
                </a:solidFill>
                <a:latin typeface="Lato"/>
                <a:ea typeface="Lato"/>
                <a:cs typeface="Lato"/>
                <a:sym typeface="Lato"/>
              </a:rPr>
              <a:t>The model comprises of the following components</a:t>
            </a:r>
            <a:endParaRPr>
              <a:solidFill>
                <a:schemeClr val="lt1"/>
              </a:solidFill>
              <a:latin typeface="Lato"/>
              <a:ea typeface="Lato"/>
              <a:cs typeface="Lato"/>
              <a:sym typeface="Lato"/>
            </a:endParaRPr>
          </a:p>
          <a:p>
            <a:pPr marL="457200" lvl="0" indent="-317500" algn="just" rtl="0">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PV Panel Model</a:t>
            </a:r>
            <a:endParaRPr>
              <a:solidFill>
                <a:schemeClr val="lt1"/>
              </a:solidFill>
              <a:latin typeface="Lato"/>
              <a:ea typeface="Lato"/>
              <a:cs typeface="Lato"/>
              <a:sym typeface="Lato"/>
            </a:endParaRPr>
          </a:p>
          <a:p>
            <a:pPr marL="457200" lvl="0" indent="-317500" algn="just" rtl="0">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Power Converter</a:t>
            </a:r>
            <a:endParaRPr>
              <a:solidFill>
                <a:schemeClr val="lt1"/>
              </a:solidFill>
              <a:latin typeface="Lato"/>
              <a:ea typeface="Lato"/>
              <a:cs typeface="Lato"/>
              <a:sym typeface="Lato"/>
            </a:endParaRPr>
          </a:p>
          <a:p>
            <a:pPr marL="457200" lvl="0" indent="-317500" algn="just" rtl="0">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Controller</a:t>
            </a:r>
            <a:endParaRPr>
              <a:solidFill>
                <a:schemeClr val="lt1"/>
              </a:solidFill>
              <a:latin typeface="Lato"/>
              <a:ea typeface="Lato"/>
              <a:cs typeface="Lato"/>
              <a:sym typeface="Lato"/>
            </a:endParaRPr>
          </a:p>
          <a:p>
            <a:pPr marL="457200" lvl="0" indent="-317500" algn="just" rtl="0">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Load</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body" idx="1"/>
          </p:nvPr>
        </p:nvSpPr>
        <p:spPr>
          <a:xfrm>
            <a:off x="1159725" y="526600"/>
            <a:ext cx="6961200" cy="46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Solar cell can be represented as a current source. The equivalent circuit of a typical solar cell is</a:t>
            </a:r>
            <a:endParaRPr/>
          </a:p>
        </p:txBody>
      </p:sp>
      <p:pic>
        <p:nvPicPr>
          <p:cNvPr id="260" name="Google Shape;260;p21"/>
          <p:cNvPicPr preferRelativeResize="0"/>
          <p:nvPr/>
        </p:nvPicPr>
        <p:blipFill>
          <a:blip r:embed="rId3">
            <a:alphaModFix/>
          </a:blip>
          <a:stretch>
            <a:fillRect/>
          </a:stretch>
        </p:blipFill>
        <p:spPr>
          <a:xfrm>
            <a:off x="2724387" y="994900"/>
            <a:ext cx="3695226" cy="1574100"/>
          </a:xfrm>
          <a:prstGeom prst="rect">
            <a:avLst/>
          </a:prstGeom>
          <a:noFill/>
          <a:ln>
            <a:noFill/>
          </a:ln>
        </p:spPr>
      </p:pic>
      <p:sp>
        <p:nvSpPr>
          <p:cNvPr id="261" name="Google Shape;261;p21"/>
          <p:cNvSpPr txBox="1"/>
          <p:nvPr/>
        </p:nvSpPr>
        <p:spPr>
          <a:xfrm>
            <a:off x="1159725" y="2923850"/>
            <a:ext cx="455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Lato"/>
                <a:ea typeface="Lato"/>
                <a:cs typeface="Lato"/>
                <a:sym typeface="Lato"/>
              </a:rPr>
              <a:t>The I-V characteristics of a PV cell can be described as </a:t>
            </a:r>
            <a:endParaRPr dirty="0">
              <a:solidFill>
                <a:schemeClr val="lt1"/>
              </a:solidFill>
              <a:latin typeface="Lato"/>
              <a:ea typeface="Lato"/>
              <a:cs typeface="Lato"/>
              <a:sym typeface="Lato"/>
            </a:endParaRPr>
          </a:p>
        </p:txBody>
      </p:sp>
      <p:pic>
        <p:nvPicPr>
          <p:cNvPr id="262" name="Google Shape;262;p21"/>
          <p:cNvPicPr preferRelativeResize="0"/>
          <p:nvPr/>
        </p:nvPicPr>
        <p:blipFill>
          <a:blip r:embed="rId4">
            <a:alphaModFix/>
          </a:blip>
          <a:stretch>
            <a:fillRect/>
          </a:stretch>
        </p:blipFill>
        <p:spPr>
          <a:xfrm>
            <a:off x="1919986" y="3438200"/>
            <a:ext cx="5440675" cy="105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4"/>
          <p:cNvSpPr txBox="1">
            <a:spLocks noGrp="1"/>
          </p:cNvSpPr>
          <p:nvPr>
            <p:ph type="title"/>
          </p:nvPr>
        </p:nvSpPr>
        <p:spPr>
          <a:xfrm>
            <a:off x="738150" y="229700"/>
            <a:ext cx="63501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CACACA"/>
                </a:solidFill>
              </a:rPr>
              <a:t>MPPT using Artificial Neural Networks</a:t>
            </a:r>
            <a:endParaRPr/>
          </a:p>
        </p:txBody>
      </p:sp>
      <p:sp>
        <p:nvSpPr>
          <p:cNvPr id="286" name="Google Shape;286;p24"/>
          <p:cNvSpPr txBox="1">
            <a:spLocks noGrp="1"/>
          </p:cNvSpPr>
          <p:nvPr>
            <p:ph type="body" idx="1"/>
          </p:nvPr>
        </p:nvSpPr>
        <p:spPr>
          <a:xfrm>
            <a:off x="1175025" y="1031775"/>
            <a:ext cx="6249300" cy="1723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solidFill>
                  <a:srgbClr val="FFFFFF"/>
                </a:solidFill>
              </a:rPr>
              <a:t>An Artificial Neural Network (ANN) is designed to estimate the maximum power generation under variable environmental conditions. The neural network is used with an MPPT controller that applies the P&amp;O tracking strategy. The knowledge of MPP can help the controller achieve a faster and more stable tracking of the optimal power point.</a:t>
            </a:r>
            <a:endParaRPr>
              <a:solidFill>
                <a:srgbClr val="FFFFFF"/>
              </a:solidFill>
            </a:endParaRPr>
          </a:p>
          <a:p>
            <a:pPr marL="0" lvl="0" indent="0" algn="just" rtl="0">
              <a:spcBef>
                <a:spcPts val="1600"/>
              </a:spcBef>
              <a:spcAft>
                <a:spcPts val="1600"/>
              </a:spcAft>
              <a:buNone/>
            </a:pPr>
            <a:r>
              <a:rPr lang="en-GB">
                <a:solidFill>
                  <a:srgbClr val="FFFFFF"/>
                </a:solidFill>
              </a:rPr>
              <a:t>The design of the neural network and the controller are</a:t>
            </a:r>
            <a:endParaRPr>
              <a:solidFill>
                <a:srgbClr val="FFFFFF"/>
              </a:solidFill>
            </a:endParaRPr>
          </a:p>
        </p:txBody>
      </p:sp>
      <p:pic>
        <p:nvPicPr>
          <p:cNvPr id="287" name="Google Shape;287;p24"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pic>
        <p:nvPicPr>
          <p:cNvPr id="288" name="Google Shape;288;p24"/>
          <p:cNvPicPr preferRelativeResize="0"/>
          <p:nvPr/>
        </p:nvPicPr>
        <p:blipFill>
          <a:blip r:embed="rId4">
            <a:alphaModFix/>
          </a:blip>
          <a:stretch>
            <a:fillRect/>
          </a:stretch>
        </p:blipFill>
        <p:spPr>
          <a:xfrm>
            <a:off x="4905550" y="2846725"/>
            <a:ext cx="3086254" cy="2083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5"/>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 Configuration of Neural Network</a:t>
            </a:r>
            <a:endParaRPr dirty="0"/>
          </a:p>
        </p:txBody>
      </p:sp>
      <p:sp>
        <p:nvSpPr>
          <p:cNvPr id="294" name="Google Shape;294;p25"/>
          <p:cNvSpPr txBox="1">
            <a:spLocks noGrp="1"/>
          </p:cNvSpPr>
          <p:nvPr>
            <p:ph type="body" idx="1"/>
          </p:nvPr>
        </p:nvSpPr>
        <p:spPr>
          <a:xfrm>
            <a:off x="1297500" y="1567550"/>
            <a:ext cx="5609700" cy="125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The network is a feed forward neural network that consists of three layers; input, hidden, and output layer. The inputs to the neural network are the sun radiation and ambient temperature in addition to a bias signal of 1.0.</a:t>
            </a:r>
            <a:endParaRPr dirty="0"/>
          </a:p>
        </p:txBody>
      </p:sp>
      <p:pic>
        <p:nvPicPr>
          <p:cNvPr id="295" name="Google Shape;295;p25"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pic>
        <p:nvPicPr>
          <p:cNvPr id="296" name="Google Shape;296;p25"/>
          <p:cNvPicPr preferRelativeResize="0"/>
          <p:nvPr/>
        </p:nvPicPr>
        <p:blipFill>
          <a:blip r:embed="rId4">
            <a:alphaModFix/>
          </a:blip>
          <a:stretch>
            <a:fillRect/>
          </a:stretch>
        </p:blipFill>
        <p:spPr>
          <a:xfrm>
            <a:off x="4370451" y="2467150"/>
            <a:ext cx="3614399" cy="237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6"/>
          <p:cNvSpPr txBox="1">
            <a:spLocks noGrp="1"/>
          </p:cNvSpPr>
          <p:nvPr>
            <p:ph type="title"/>
          </p:nvPr>
        </p:nvSpPr>
        <p:spPr>
          <a:xfrm>
            <a:off x="932450" y="124225"/>
            <a:ext cx="3698100" cy="5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300"/>
              <a:t>The output of each node in the hidden or output layers can be expressed as</a:t>
            </a:r>
            <a:endParaRPr sz="1300"/>
          </a:p>
        </p:txBody>
      </p:sp>
      <p:sp>
        <p:nvSpPr>
          <p:cNvPr id="302" name="Google Shape;302;p26"/>
          <p:cNvSpPr txBox="1">
            <a:spLocks noGrp="1"/>
          </p:cNvSpPr>
          <p:nvPr>
            <p:ph type="body" idx="1"/>
          </p:nvPr>
        </p:nvSpPr>
        <p:spPr>
          <a:xfrm>
            <a:off x="810025" y="2599850"/>
            <a:ext cx="3537600" cy="76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300">
                <a:solidFill>
                  <a:schemeClr val="lt1"/>
                </a:solidFill>
              </a:rPr>
              <a:t>The Back Propagation Learning (BPL) algorithm is used to train the neural network.</a:t>
            </a:r>
            <a:endParaRPr sz="1300">
              <a:solidFill>
                <a:schemeClr val="lt1"/>
              </a:solidFill>
            </a:endParaRPr>
          </a:p>
        </p:txBody>
      </p:sp>
      <p:grpSp>
        <p:nvGrpSpPr>
          <p:cNvPr id="303" name="Google Shape;303;p26"/>
          <p:cNvGrpSpPr/>
          <p:nvPr/>
        </p:nvGrpSpPr>
        <p:grpSpPr>
          <a:xfrm>
            <a:off x="4547087" y="1535165"/>
            <a:ext cx="4273653" cy="2923926"/>
            <a:chOff x="4547087" y="1535165"/>
            <a:chExt cx="4273653" cy="2923926"/>
          </a:xfrm>
        </p:grpSpPr>
        <p:sp>
          <p:nvSpPr>
            <p:cNvPr id="304" name="Google Shape;304;p26"/>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 name="Google Shape;307;p26" descr="offset_comp_342327_edited.jpg"/>
          <p:cNvPicPr preferRelativeResize="0"/>
          <p:nvPr/>
        </p:nvPicPr>
        <p:blipFill rotWithShape="1">
          <a:blip r:embed="rId3">
            <a:alphaModFix/>
          </a:blip>
          <a:srcRect l="42865" t="35258" r="29044" b="22550"/>
          <a:stretch/>
        </p:blipFill>
        <p:spPr>
          <a:xfrm rot="5400000">
            <a:off x="5295271" y="1097449"/>
            <a:ext cx="2895600" cy="3770100"/>
          </a:xfrm>
          <a:prstGeom prst="rect">
            <a:avLst/>
          </a:prstGeom>
          <a:noFill/>
          <a:ln>
            <a:noFill/>
          </a:ln>
        </p:spPr>
      </p:pic>
      <p:pic>
        <p:nvPicPr>
          <p:cNvPr id="308" name="Google Shape;308;p26"/>
          <p:cNvPicPr preferRelativeResize="0"/>
          <p:nvPr/>
        </p:nvPicPr>
        <p:blipFill>
          <a:blip r:embed="rId4">
            <a:alphaModFix/>
          </a:blip>
          <a:stretch>
            <a:fillRect/>
          </a:stretch>
        </p:blipFill>
        <p:spPr>
          <a:xfrm>
            <a:off x="5019287" y="252875"/>
            <a:ext cx="2882489" cy="626350"/>
          </a:xfrm>
          <a:prstGeom prst="rect">
            <a:avLst/>
          </a:prstGeom>
          <a:noFill/>
          <a:ln>
            <a:noFill/>
          </a:ln>
        </p:spPr>
      </p:pic>
      <p:sp>
        <p:nvSpPr>
          <p:cNvPr id="309" name="Google Shape;309;p26"/>
          <p:cNvSpPr txBox="1"/>
          <p:nvPr/>
        </p:nvSpPr>
        <p:spPr>
          <a:xfrm>
            <a:off x="1109825" y="933775"/>
            <a:ext cx="3145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dirty="0">
                <a:solidFill>
                  <a:schemeClr val="lt1"/>
                </a:solidFill>
                <a:latin typeface="Lato"/>
                <a:ea typeface="Lato"/>
                <a:cs typeface="Lato"/>
                <a:sym typeface="Lato"/>
              </a:rPr>
              <a:t>The input</a:t>
            </a:r>
            <a:r>
              <a:rPr lang="en-GB" sz="1300" dirty="0">
                <a:solidFill>
                  <a:schemeClr val="lt1"/>
                </a:solidFill>
                <a:latin typeface="Merriweather"/>
                <a:ea typeface="Merriweather"/>
                <a:cs typeface="Merriweather"/>
                <a:sym typeface="Merriweather"/>
              </a:rPr>
              <a:t> </a:t>
            </a:r>
            <a:r>
              <a:rPr lang="en-GB" sz="1300" i="1" dirty="0" err="1">
                <a:solidFill>
                  <a:schemeClr val="lt1"/>
                </a:solidFill>
                <a:latin typeface="Merriweather"/>
                <a:ea typeface="Merriweather"/>
                <a:cs typeface="Merriweather"/>
                <a:sym typeface="Merriweather"/>
              </a:rPr>
              <a:t>I</a:t>
            </a:r>
            <a:r>
              <a:rPr lang="en-GB" sz="1300" i="1" baseline="-25000" dirty="0" err="1">
                <a:solidFill>
                  <a:schemeClr val="lt1"/>
                </a:solidFill>
                <a:latin typeface="Merriweather"/>
                <a:ea typeface="Merriweather"/>
                <a:cs typeface="Merriweather"/>
                <a:sym typeface="Merriweather"/>
              </a:rPr>
              <a:t>i</a:t>
            </a:r>
            <a:r>
              <a:rPr lang="en-GB" sz="1300" i="1" baseline="30000" dirty="0" err="1">
                <a:solidFill>
                  <a:schemeClr val="lt1"/>
                </a:solidFill>
                <a:latin typeface="Merriweather"/>
                <a:ea typeface="Merriweather"/>
                <a:cs typeface="Merriweather"/>
                <a:sym typeface="Merriweather"/>
              </a:rPr>
              <a:t>l</a:t>
            </a:r>
            <a:r>
              <a:rPr lang="en-GB" sz="1300" i="1" dirty="0">
                <a:solidFill>
                  <a:schemeClr val="lt1"/>
                </a:solidFill>
                <a:latin typeface="Merriweather"/>
                <a:ea typeface="Merriweather"/>
                <a:cs typeface="Merriweather"/>
                <a:sym typeface="Merriweather"/>
              </a:rPr>
              <a:t>(k) </a:t>
            </a:r>
            <a:r>
              <a:rPr lang="en-GB" sz="1300" dirty="0">
                <a:solidFill>
                  <a:schemeClr val="lt1"/>
                </a:solidFill>
                <a:latin typeface="Lato"/>
                <a:ea typeface="Lato"/>
                <a:cs typeface="Lato"/>
                <a:sym typeface="Lato"/>
              </a:rPr>
              <a:t>represents the weighted sum from the previous layer nodes, and is expressed as</a:t>
            </a:r>
            <a:endParaRPr sz="1300" dirty="0">
              <a:solidFill>
                <a:schemeClr val="lt1"/>
              </a:solidFill>
              <a:latin typeface="Lato"/>
              <a:ea typeface="Lato"/>
              <a:cs typeface="Lato"/>
              <a:sym typeface="Lato"/>
            </a:endParaRPr>
          </a:p>
        </p:txBody>
      </p:sp>
      <p:pic>
        <p:nvPicPr>
          <p:cNvPr id="310" name="Google Shape;310;p26"/>
          <p:cNvPicPr preferRelativeResize="0"/>
          <p:nvPr/>
        </p:nvPicPr>
        <p:blipFill>
          <a:blip r:embed="rId5">
            <a:alphaModFix/>
          </a:blip>
          <a:stretch>
            <a:fillRect/>
          </a:stretch>
        </p:blipFill>
        <p:spPr>
          <a:xfrm>
            <a:off x="922019" y="3535625"/>
            <a:ext cx="3115102" cy="923475"/>
          </a:xfrm>
          <a:prstGeom prst="rect">
            <a:avLst/>
          </a:prstGeom>
          <a:noFill/>
          <a:ln>
            <a:noFill/>
          </a:ln>
        </p:spPr>
      </p:pic>
      <p:pic>
        <p:nvPicPr>
          <p:cNvPr id="311" name="Google Shape;311;p26"/>
          <p:cNvPicPr preferRelativeResize="0"/>
          <p:nvPr/>
        </p:nvPicPr>
        <p:blipFill>
          <a:blip r:embed="rId6">
            <a:alphaModFix/>
          </a:blip>
          <a:stretch>
            <a:fillRect/>
          </a:stretch>
        </p:blipFill>
        <p:spPr>
          <a:xfrm>
            <a:off x="922026" y="1863364"/>
            <a:ext cx="3115100" cy="5919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7BE4-1A84-4D42-87BF-F2923068875B}"/>
              </a:ext>
            </a:extLst>
          </p:cNvPr>
          <p:cNvSpPr>
            <a:spLocks noGrp="1"/>
          </p:cNvSpPr>
          <p:nvPr>
            <p:ph type="title"/>
          </p:nvPr>
        </p:nvSpPr>
        <p:spPr>
          <a:xfrm>
            <a:off x="1052465" y="1146155"/>
            <a:ext cx="7990046" cy="2851189"/>
          </a:xfrm>
        </p:spPr>
        <p:txBody>
          <a:bodyPr/>
          <a:lstStyle/>
          <a:p>
            <a:r>
              <a:rPr lang="en-IN" sz="1400" dirty="0">
                <a:latin typeface="Lato" panose="020F0502020204030203" pitchFamily="34" charset="0"/>
                <a:ea typeface="Lato" panose="020F0502020204030203" pitchFamily="34" charset="0"/>
                <a:cs typeface="Lato" panose="020F0502020204030203" pitchFamily="34" charset="0"/>
              </a:rPr>
              <a:t>The power is first computed based on the measured voltage and current at the output of the PV panel. After that, the calculated power value is compared with the neural network estimation of the maximum power under the present environmental conditions and an error value is produced. If the error is within the permissible range, then the PV panel is working at its MPP, and load is receiving the maximum power. However, if error exceeds the limit, the P&amp;O MPPT strategy is then applied to track the optimum operating point. P&amp;O changes the duty cycle of the PWM signal in fixed steps and keep observing the output power till the MPP is reached. Whenever the error value is below the limit, the P&amp;O strategy is not applied any more. Any change in environmental factors is going to affect both calculated and estimated powers which will cause the error signal to exceed the permissible limit, and thus P&amp;O will be applied again.</a:t>
            </a:r>
          </a:p>
        </p:txBody>
      </p:sp>
      <p:sp>
        <p:nvSpPr>
          <p:cNvPr id="3" name="Title 2">
            <a:extLst>
              <a:ext uri="{FF2B5EF4-FFF2-40B4-BE49-F238E27FC236}">
                <a16:creationId xmlns:a16="http://schemas.microsoft.com/office/drawing/2014/main" id="{B4C31EC1-B5DC-4D7B-88BC-46B5A04A0CD4}"/>
              </a:ext>
            </a:extLst>
          </p:cNvPr>
          <p:cNvSpPr>
            <a:spLocks noGrp="1"/>
          </p:cNvSpPr>
          <p:nvPr>
            <p:ph type="title" idx="2"/>
          </p:nvPr>
        </p:nvSpPr>
        <p:spPr>
          <a:xfrm>
            <a:off x="1297500" y="459490"/>
            <a:ext cx="6139620" cy="510900"/>
          </a:xfrm>
        </p:spPr>
        <p:txBody>
          <a:bodyPr/>
          <a:lstStyle/>
          <a:p>
            <a:r>
              <a:rPr lang="en-IN" sz="2400" dirty="0"/>
              <a:t>Controller Algorithm</a:t>
            </a:r>
          </a:p>
        </p:txBody>
      </p:sp>
    </p:spTree>
    <p:extLst>
      <p:ext uri="{BB962C8B-B14F-4D97-AF65-F5344CB8AC3E}">
        <p14:creationId xmlns:p14="http://schemas.microsoft.com/office/powerpoint/2010/main" val="636721348"/>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923</Words>
  <Application>Microsoft Office PowerPoint</Application>
  <PresentationFormat>On-screen Show (16:9)</PresentationFormat>
  <Paragraphs>50</Paragraphs>
  <Slides>21</Slides>
  <Notes>11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Montserrat</vt:lpstr>
      <vt:lpstr>Lato</vt:lpstr>
      <vt:lpstr>Arial</vt:lpstr>
      <vt:lpstr>Average</vt:lpstr>
      <vt:lpstr>Merriweather</vt:lpstr>
      <vt:lpstr>Focus</vt:lpstr>
      <vt:lpstr>Maximum Power Point Tracking for Photovoltaic Systems Using Fuzzy Logic and Artificial Neural Networks</vt:lpstr>
      <vt:lpstr>Contents</vt:lpstr>
      <vt:lpstr>Overview</vt:lpstr>
      <vt:lpstr>PV System</vt:lpstr>
      <vt:lpstr>PowerPoint Presentation</vt:lpstr>
      <vt:lpstr>MPPT using Artificial Neural Networks</vt:lpstr>
      <vt:lpstr> Configuration of Neural Network</vt:lpstr>
      <vt:lpstr>The output of each node in the hidden or output layers can be expressed as</vt:lpstr>
      <vt:lpstr>The power is first computed based on the measured voltage and current at the output of the PV panel. After that, the calculated power value is compared with the neural network estimation of the maximum power under the present environmental conditions and an error value is produced. If the error is within the permissible range, then the PV panel is working at its MPP, and load is receiving the maximum power. However, if error exceeds the limit, the P&amp;O MPPT strategy is then applied to track the optimum operating point. P&amp;O changes the duty cycle of the PWM signal in fixed steps and keep observing the output power till the MPP is reached. Whenever the error value is below the limit, the P&amp;O strategy is not applied any more. Any change in environmental factors is going to affect both calculated and estimated powers which will cause the error signal to exceed the permissible limit, and thus P&amp;O will be applied again.</vt:lpstr>
      <vt:lpstr>PowerPoint Presentation</vt:lpstr>
      <vt:lpstr>Simulink Model</vt:lpstr>
      <vt:lpstr>Results </vt:lpstr>
      <vt:lpstr>MPPT using Fuzzy Logic Controller</vt:lpstr>
      <vt:lpstr>The FLC contains a Fuzzy Inference System (FIS)</vt:lpstr>
      <vt:lpstr>Fuzzification</vt:lpstr>
      <vt:lpstr>Inference Method</vt:lpstr>
      <vt:lpstr>Defuzzification</vt:lpstr>
      <vt:lpstr>PowerPoint Presentation</vt:lpstr>
      <vt:lpstr>Simulink Model</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Maximum Power Point Tracking for Photovoltaic Systems Using Fuzzy Logic and Artificial Neural Networks</dc:title>
  <dc:creator>Anubhav</dc:creator>
  <cp:lastModifiedBy>ANUBHAV SHARMA</cp:lastModifiedBy>
  <cp:revision>6</cp:revision>
  <dcterms:modified xsi:type="dcterms:W3CDTF">2021-12-13T19:23:04Z</dcterms:modified>
</cp:coreProperties>
</file>